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335" r:id="rId11"/>
    <p:sldId id="263" r:id="rId12"/>
    <p:sldId id="299" r:id="rId13"/>
    <p:sldId id="302" r:id="rId14"/>
    <p:sldId id="264" r:id="rId15"/>
    <p:sldId id="266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9" r:id="rId41"/>
    <p:sldId id="318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02" d="100"/>
          <a:sy n="102" d="100"/>
        </p:scale>
        <p:origin x="1459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B6D6C-5DD1-3A30-331E-93B1EA577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E1B91C-1F3A-AF94-062D-D14ABF8644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904CAA-AA6B-B3C6-BFB9-8EBFB08AD9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1373B-8B63-DE11-D3A2-18692042FF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301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913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725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rinto-octavian/SpaceY-Data-Science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Rinto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Octavian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Loekito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28 May 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319988"/>
            <a:ext cx="10515600" cy="128641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Process: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scrape Falcon 9 launch history from Wikipedia.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Extracted HTML tables → Converted to Pandas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Web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BDF1BCD-163E-4AA4-9BC0-E386CBAAE8F5}"/>
              </a:ext>
            </a:extLst>
          </p:cNvPr>
          <p:cNvSpPr txBox="1">
            <a:spLocks/>
          </p:cNvSpPr>
          <p:nvPr/>
        </p:nvSpPr>
        <p:spPr>
          <a:xfrm>
            <a:off x="922411" y="4893569"/>
            <a:ext cx="3932238" cy="477984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24741D4-9FB3-8502-AB69-269A5397F1F1}"/>
              </a:ext>
            </a:extLst>
          </p:cNvPr>
          <p:cNvSpPr/>
          <p:nvPr/>
        </p:nvSpPr>
        <p:spPr>
          <a:xfrm>
            <a:off x="1252800" y="3170691"/>
            <a:ext cx="1792800" cy="141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Fetch HTML</a:t>
            </a:r>
          </a:p>
          <a:p>
            <a:pPr algn="ctr"/>
            <a:r>
              <a:rPr lang="en-US" i="1" dirty="0" err="1"/>
              <a:t>requests.get</a:t>
            </a:r>
            <a:r>
              <a:rPr lang="en-US" i="1" dirty="0"/>
              <a:t>() Wikipedia URL</a:t>
            </a:r>
            <a:endParaRPr lang="en-ID" i="1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A0BAB51-44F4-8BBE-BB18-6E50A89C0C2B}"/>
              </a:ext>
            </a:extLst>
          </p:cNvPr>
          <p:cNvSpPr/>
          <p:nvPr/>
        </p:nvSpPr>
        <p:spPr>
          <a:xfrm>
            <a:off x="3463200" y="3170691"/>
            <a:ext cx="1792800" cy="141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 Table</a:t>
            </a:r>
          </a:p>
          <a:p>
            <a:pPr algn="ctr"/>
            <a:r>
              <a:rPr lang="en-US" i="1" dirty="0" err="1"/>
              <a:t>BeautifulSoup</a:t>
            </a:r>
            <a:r>
              <a:rPr lang="en-US" i="1" dirty="0"/>
              <a:t> </a:t>
            </a:r>
            <a:r>
              <a:rPr lang="en-US" i="1" dirty="0" err="1"/>
              <a:t>find_all</a:t>
            </a:r>
            <a:r>
              <a:rPr lang="en-US" i="1" dirty="0"/>
              <a:t>(‘table’)</a:t>
            </a:r>
            <a:endParaRPr lang="en-ID" i="1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456CB03-196F-772D-C189-80A94CEF9FB6}"/>
              </a:ext>
            </a:extLst>
          </p:cNvPr>
          <p:cNvSpPr/>
          <p:nvPr/>
        </p:nvSpPr>
        <p:spPr>
          <a:xfrm>
            <a:off x="5673600" y="3209746"/>
            <a:ext cx="1792800" cy="141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 Data</a:t>
            </a:r>
          </a:p>
          <a:p>
            <a:pPr algn="ctr"/>
            <a:r>
              <a:rPr lang="en-US" i="1" dirty="0"/>
              <a:t>Date formatting, remove nulls</a:t>
            </a:r>
            <a:endParaRPr lang="en-ID" i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E0EAEF0-7BB2-FE25-8218-32C075C636BC}"/>
              </a:ext>
            </a:extLst>
          </p:cNvPr>
          <p:cNvSpPr/>
          <p:nvPr/>
        </p:nvSpPr>
        <p:spPr>
          <a:xfrm>
            <a:off x="7884000" y="3209746"/>
            <a:ext cx="1792800" cy="141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 with API Data</a:t>
            </a:r>
          </a:p>
          <a:p>
            <a:pPr algn="ctr"/>
            <a:r>
              <a:rPr lang="en-US" i="1" dirty="0"/>
              <a:t>Join </a:t>
            </a:r>
            <a:r>
              <a:rPr lang="en-US" i="1" dirty="0" err="1"/>
              <a:t>DataFrame</a:t>
            </a:r>
            <a:r>
              <a:rPr lang="en-US" i="1" dirty="0"/>
              <a:t> User Validation</a:t>
            </a:r>
            <a:endParaRPr lang="en-ID" i="1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38165D0-F8A0-9FE6-5AF0-9E797800189B}"/>
              </a:ext>
            </a:extLst>
          </p:cNvPr>
          <p:cNvSpPr/>
          <p:nvPr/>
        </p:nvSpPr>
        <p:spPr>
          <a:xfrm>
            <a:off x="3132000" y="3617091"/>
            <a:ext cx="244800" cy="460800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45CD002-FB42-DB3E-CAFE-2C5C6C736D75}"/>
              </a:ext>
            </a:extLst>
          </p:cNvPr>
          <p:cNvSpPr/>
          <p:nvPr/>
        </p:nvSpPr>
        <p:spPr>
          <a:xfrm>
            <a:off x="5338601" y="3640491"/>
            <a:ext cx="244800" cy="460800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1E4EF32-A4F4-A181-DB93-EEB19987BCEC}"/>
              </a:ext>
            </a:extLst>
          </p:cNvPr>
          <p:cNvSpPr/>
          <p:nvPr/>
        </p:nvSpPr>
        <p:spPr>
          <a:xfrm>
            <a:off x="7549399" y="3643055"/>
            <a:ext cx="244800" cy="460800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CCC646F9-67FF-5713-F41F-D6076526C96D}"/>
              </a:ext>
            </a:extLst>
          </p:cNvPr>
          <p:cNvSpPr txBox="1">
            <a:spLocks/>
          </p:cNvSpPr>
          <p:nvPr/>
        </p:nvSpPr>
        <p:spPr>
          <a:xfrm>
            <a:off x="820738" y="2600298"/>
            <a:ext cx="4640263" cy="4649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Flowchart: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407399"/>
            <a:ext cx="10515600" cy="1399126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Processing Steps: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Filtered Falcon 9 launches (excluded Falcon 1).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Handled NULLs: Replaced missing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mean values.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One-hot encoded categorical variables (e.g.,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LaunchSite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Orbit).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B7F8EBC-4B31-E4C3-287B-5F74B6FA6E5B}"/>
              </a:ext>
            </a:extLst>
          </p:cNvPr>
          <p:cNvSpPr txBox="1">
            <a:spLocks/>
          </p:cNvSpPr>
          <p:nvPr/>
        </p:nvSpPr>
        <p:spPr>
          <a:xfrm>
            <a:off x="820738" y="5131169"/>
            <a:ext cx="3932238" cy="477984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8A4E860-FB96-AB03-BB50-B7BA5B3E19B3}"/>
              </a:ext>
            </a:extLst>
          </p:cNvPr>
          <p:cNvSpPr/>
          <p:nvPr/>
        </p:nvSpPr>
        <p:spPr>
          <a:xfrm>
            <a:off x="1252800" y="3408291"/>
            <a:ext cx="1792800" cy="141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Raw Data</a:t>
            </a:r>
          </a:p>
          <a:p>
            <a:pPr algn="ctr"/>
            <a:r>
              <a:rPr lang="en-US" i="1" dirty="0" err="1"/>
              <a:t>pd.read_csv</a:t>
            </a:r>
            <a:r>
              <a:rPr lang="en-US" i="1" dirty="0"/>
              <a:t>() Import dataset</a:t>
            </a:r>
            <a:endParaRPr lang="en-ID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84CD763-C90B-8A29-7ED4-A64B84DA2873}"/>
              </a:ext>
            </a:extLst>
          </p:cNvPr>
          <p:cNvSpPr/>
          <p:nvPr/>
        </p:nvSpPr>
        <p:spPr>
          <a:xfrm>
            <a:off x="3463200" y="3408291"/>
            <a:ext cx="1792800" cy="141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Filter Data</a:t>
            </a:r>
          </a:p>
          <a:p>
            <a:pPr algn="ctr"/>
            <a:r>
              <a:rPr lang="en-US" i="1" dirty="0"/>
              <a:t>Falcon 9 only, exclude</a:t>
            </a:r>
            <a:r>
              <a:rPr lang="en-US" sz="800" i="1" dirty="0"/>
              <a:t> </a:t>
            </a:r>
            <a:r>
              <a:rPr lang="en-US" i="1" dirty="0"/>
              <a:t>Falcon</a:t>
            </a:r>
            <a:r>
              <a:rPr lang="en-US" sz="800" i="1" dirty="0"/>
              <a:t> </a:t>
            </a:r>
            <a:r>
              <a:rPr lang="en-US" i="1" dirty="0"/>
              <a:t>1</a:t>
            </a:r>
            <a:endParaRPr lang="en-ID" i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FF44E73-B72D-F87A-230C-9E87A36C5C05}"/>
              </a:ext>
            </a:extLst>
          </p:cNvPr>
          <p:cNvSpPr/>
          <p:nvPr/>
        </p:nvSpPr>
        <p:spPr>
          <a:xfrm>
            <a:off x="5673600" y="3447346"/>
            <a:ext cx="1792800" cy="141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Impute Nulls</a:t>
            </a:r>
          </a:p>
          <a:p>
            <a:pPr algn="ctr"/>
            <a:r>
              <a:rPr lang="en-US" i="1" dirty="0"/>
              <a:t>Date </a:t>
            </a:r>
            <a:r>
              <a:rPr lang="en-US" i="1" dirty="0" err="1"/>
              <a:t>PayloadMass</a:t>
            </a:r>
            <a:r>
              <a:rPr lang="en-US" i="1" dirty="0"/>
              <a:t>.</a:t>
            </a:r>
          </a:p>
          <a:p>
            <a:pPr algn="ctr"/>
            <a:r>
              <a:rPr lang="en-US" i="1" dirty="0" err="1"/>
              <a:t>fillna</a:t>
            </a:r>
            <a:r>
              <a:rPr lang="en-US" i="1" dirty="0"/>
              <a:t> (mean)</a:t>
            </a:r>
            <a:endParaRPr lang="en-ID" i="1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EF66513-B178-4AEA-A52E-1ED504532202}"/>
              </a:ext>
            </a:extLst>
          </p:cNvPr>
          <p:cNvSpPr/>
          <p:nvPr/>
        </p:nvSpPr>
        <p:spPr>
          <a:xfrm>
            <a:off x="7884000" y="3447346"/>
            <a:ext cx="1792800" cy="141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Engineering</a:t>
            </a:r>
          </a:p>
          <a:p>
            <a:pPr algn="ctr"/>
            <a:r>
              <a:rPr lang="en-US" i="1" dirty="0"/>
              <a:t>One-hot Encoding</a:t>
            </a:r>
            <a:endParaRPr lang="en-ID" i="1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939154A-0995-C842-E1F1-AB5092BB32F0}"/>
              </a:ext>
            </a:extLst>
          </p:cNvPr>
          <p:cNvSpPr/>
          <p:nvPr/>
        </p:nvSpPr>
        <p:spPr>
          <a:xfrm>
            <a:off x="3132000" y="3854691"/>
            <a:ext cx="244800" cy="460800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DCCC6CC-4EC2-F627-1423-90364FABDC23}"/>
              </a:ext>
            </a:extLst>
          </p:cNvPr>
          <p:cNvSpPr/>
          <p:nvPr/>
        </p:nvSpPr>
        <p:spPr>
          <a:xfrm>
            <a:off x="5338601" y="3878091"/>
            <a:ext cx="244800" cy="460800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4648383-FF54-FA18-A701-C0E254F4542B}"/>
              </a:ext>
            </a:extLst>
          </p:cNvPr>
          <p:cNvSpPr/>
          <p:nvPr/>
        </p:nvSpPr>
        <p:spPr>
          <a:xfrm>
            <a:off x="7549399" y="3880655"/>
            <a:ext cx="244800" cy="460800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2670B12-753A-6149-F3A9-3332E0FB09FA}"/>
              </a:ext>
            </a:extLst>
          </p:cNvPr>
          <p:cNvSpPr txBox="1">
            <a:spLocks/>
          </p:cNvSpPr>
          <p:nvPr/>
        </p:nvSpPr>
        <p:spPr>
          <a:xfrm>
            <a:off x="820738" y="2837898"/>
            <a:ext cx="4640263" cy="4649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Flowchart: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2B7F876-BC4F-4B81-C810-2F350D8A7918}"/>
              </a:ext>
            </a:extLst>
          </p:cNvPr>
          <p:cNvSpPr/>
          <p:nvPr/>
        </p:nvSpPr>
        <p:spPr>
          <a:xfrm>
            <a:off x="9766601" y="3880655"/>
            <a:ext cx="244800" cy="460800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6AB3ACD-304B-B0F8-2572-A321E4F988D8}"/>
              </a:ext>
            </a:extLst>
          </p:cNvPr>
          <p:cNvSpPr/>
          <p:nvPr/>
        </p:nvSpPr>
        <p:spPr>
          <a:xfrm>
            <a:off x="10086372" y="3447346"/>
            <a:ext cx="1792800" cy="141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Export Clean Dataset</a:t>
            </a:r>
          </a:p>
          <a:p>
            <a:pPr algn="ctr"/>
            <a:r>
              <a:rPr lang="en-US" i="1" dirty="0" err="1"/>
              <a:t>Df.to_csv</a:t>
            </a:r>
            <a:r>
              <a:rPr lang="en-US" i="1" dirty="0"/>
              <a:t>() </a:t>
            </a:r>
          </a:p>
          <a:p>
            <a:pPr algn="ctr"/>
            <a:r>
              <a:rPr lang="en-US" i="1" dirty="0"/>
              <a:t>Save results</a:t>
            </a:r>
            <a:endParaRPr lang="en-ID" i="1" dirty="0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728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Charts &amp; Purpose: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Plots: Payload vs. Launch Site (identify mass-success correlation).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Charts: Success Rate by Orbit (e.g., GTO vs. LEO).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Charts: Yearly Success Trends (improvement over time).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GitHub URL: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Includes: Matplotlib/Seaborn code and annotated charts.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537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Key Queries: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Unique launch sites: SELECT DISTINCT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FROM launches;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analysis: SELECT AVG(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payload_mass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 WHERE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='F9 v1.1';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 outcomes: SELECT outcome, COUNT(*) FROM landings GROUP BY outcome;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GitHub URL: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Includes: Query results and explanations.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380966"/>
            <a:ext cx="10515600" cy="4566233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 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folium.Marker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Purpose: Pinpoint exact launch site locations (e.g., CCAFS SLC-40, KSC LC-39A).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Customization: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Icons: Color-coded (green = success, red = failure).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Popups: Display launch site name, total launches, and success rate (e.g., *"KSC LC-39A: 77% Success"*).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 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folium.Circle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Purpose: Highlight proximity zones (e.g., 5km radius around launch sites).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Customization: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Color: Red for high-risk areas (e.g., coastline erosion zones).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Opacity: 0.3 to avoid cluttering the map.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Lines 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folium.PolyLine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Purpose: Connect launch sites to key infrastructure (e.g., highways, railways).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Example: Line from Vandenberg AFB to nearest transport hub.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Cluster Markers 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MarkerCluster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Purpose: Group nearby launch outcomes for readability at different zoom levels.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088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Components: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Chart: Launch success distribution by site (highlight KSC LC-39A).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Scatter Plot: Payload vs. Outcome (slider for mass range).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Dropdown: Filter by booster version.</a:t>
            </a:r>
          </a:p>
          <a:p>
            <a:pPr marL="228600" lvl="1">
              <a:lnSpc>
                <a:spcPct val="11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228600" lvl="1">
              <a:lnSpc>
                <a:spcPct val="11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Purpose: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Enable stakeholders to explore success drivers dynamically.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Includes: Screenshot of the deployed dashboard.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99392"/>
            <a:ext cx="9745589" cy="154540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 Development: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Algorithms: Logistic Regression, SVM, Decision Tree, KNN.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Hyperparameter Tuning: Grid Search for optimal accuracy.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Evaluation: Confusion matrices, precision-recall metrics.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7B7F2C3-6FA0-444A-3642-40E647696A0E}"/>
              </a:ext>
            </a:extLst>
          </p:cNvPr>
          <p:cNvSpPr/>
          <p:nvPr/>
        </p:nvSpPr>
        <p:spPr>
          <a:xfrm>
            <a:off x="1252800" y="3516291"/>
            <a:ext cx="1371600" cy="141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Preprocess Data</a:t>
            </a:r>
            <a:endParaRPr lang="en-ID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74F2093-2026-2B72-2166-1B5F3B5885F4}"/>
              </a:ext>
            </a:extLst>
          </p:cNvPr>
          <p:cNvSpPr/>
          <p:nvPr/>
        </p:nvSpPr>
        <p:spPr>
          <a:xfrm>
            <a:off x="3048802" y="3537000"/>
            <a:ext cx="1371600" cy="141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– </a:t>
            </a:r>
          </a:p>
          <a:p>
            <a:pPr algn="ctr"/>
            <a:r>
              <a:rPr lang="en-US" dirty="0"/>
              <a:t>Test Split</a:t>
            </a:r>
            <a:endParaRPr lang="en-ID" i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417E17D-2686-F0A3-8462-D9281FE3795B}"/>
              </a:ext>
            </a:extLst>
          </p:cNvPr>
          <p:cNvSpPr/>
          <p:nvPr/>
        </p:nvSpPr>
        <p:spPr>
          <a:xfrm>
            <a:off x="4844804" y="3537000"/>
            <a:ext cx="1371600" cy="141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Training</a:t>
            </a:r>
            <a:endParaRPr lang="en-ID" i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39B5D29-3303-56DF-232B-DE2F426DD881}"/>
              </a:ext>
            </a:extLst>
          </p:cNvPr>
          <p:cNvSpPr/>
          <p:nvPr/>
        </p:nvSpPr>
        <p:spPr>
          <a:xfrm>
            <a:off x="6640806" y="3555346"/>
            <a:ext cx="1371600" cy="141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Grid Search</a:t>
            </a:r>
            <a:endParaRPr lang="en-ID" i="1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097646A-78D2-E653-2BC5-555BF1EB8937}"/>
              </a:ext>
            </a:extLst>
          </p:cNvPr>
          <p:cNvSpPr/>
          <p:nvPr/>
        </p:nvSpPr>
        <p:spPr>
          <a:xfrm>
            <a:off x="2714201" y="3988655"/>
            <a:ext cx="244800" cy="460800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8FEBA7C-4044-B01C-F0C9-A9CF4CCDC306}"/>
              </a:ext>
            </a:extLst>
          </p:cNvPr>
          <p:cNvSpPr/>
          <p:nvPr/>
        </p:nvSpPr>
        <p:spPr>
          <a:xfrm>
            <a:off x="4510203" y="3986091"/>
            <a:ext cx="244800" cy="460800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48E1B42-61C6-72C9-5AB8-1A57C6D73158}"/>
              </a:ext>
            </a:extLst>
          </p:cNvPr>
          <p:cNvSpPr/>
          <p:nvPr/>
        </p:nvSpPr>
        <p:spPr>
          <a:xfrm>
            <a:off x="6306205" y="4004982"/>
            <a:ext cx="244800" cy="460800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C089535-3E9B-E104-9C9E-B3B2FA2039A5}"/>
              </a:ext>
            </a:extLst>
          </p:cNvPr>
          <p:cNvSpPr txBox="1">
            <a:spLocks/>
          </p:cNvSpPr>
          <p:nvPr/>
        </p:nvSpPr>
        <p:spPr>
          <a:xfrm>
            <a:off x="770010" y="2945898"/>
            <a:ext cx="4640263" cy="4649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Flowchart: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D637B9A-E7BB-0EFB-0158-268F87D90BFD}"/>
              </a:ext>
            </a:extLst>
          </p:cNvPr>
          <p:cNvSpPr/>
          <p:nvPr/>
        </p:nvSpPr>
        <p:spPr>
          <a:xfrm>
            <a:off x="8102207" y="3986091"/>
            <a:ext cx="244800" cy="460800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6DF1406-184E-6FC8-81A4-F3B3288E9933}"/>
              </a:ext>
            </a:extLst>
          </p:cNvPr>
          <p:cNvSpPr/>
          <p:nvPr/>
        </p:nvSpPr>
        <p:spPr>
          <a:xfrm>
            <a:off x="8436808" y="3571472"/>
            <a:ext cx="1371600" cy="141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Evaluate</a:t>
            </a:r>
            <a:endParaRPr lang="en-ID" i="1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6A548F3-5565-47BC-2458-0BAFDED70746}"/>
              </a:ext>
            </a:extLst>
          </p:cNvPr>
          <p:cNvSpPr/>
          <p:nvPr/>
        </p:nvSpPr>
        <p:spPr>
          <a:xfrm>
            <a:off x="9898209" y="3986091"/>
            <a:ext cx="244800" cy="460800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A179AD0-6162-8E10-A6B7-F27724DFEABC}"/>
              </a:ext>
            </a:extLst>
          </p:cNvPr>
          <p:cNvSpPr/>
          <p:nvPr/>
        </p:nvSpPr>
        <p:spPr>
          <a:xfrm>
            <a:off x="10232810" y="3571472"/>
            <a:ext cx="1371600" cy="141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 Best Model</a:t>
            </a:r>
            <a:endParaRPr lang="en-ID" i="1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0735BD5-A94F-EB4F-C140-47F87C515573}"/>
              </a:ext>
            </a:extLst>
          </p:cNvPr>
          <p:cNvSpPr txBox="1">
            <a:spLocks/>
          </p:cNvSpPr>
          <p:nvPr/>
        </p:nvSpPr>
        <p:spPr>
          <a:xfrm>
            <a:off x="770011" y="5219616"/>
            <a:ext cx="3932238" cy="477984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70011" y="1432937"/>
            <a:ext cx="10634789" cy="4435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KSC LC-39A had the highest success rate (77%).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 &gt;10,000 kg had a 100% success rate at CCAFS LC-40.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 maps visualized proximity of launch sites to infrastructure (e.g., highways).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 filters revealed success rates by payload range.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model achieved 90% accuracy.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matrix showed low false-negative rates.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9B3F8-36FD-A109-5291-350A3C491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27" y="1375824"/>
            <a:ext cx="9684474" cy="399058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EE6AF62-E451-1B53-9FB3-367C4D49EA8A}"/>
              </a:ext>
            </a:extLst>
          </p:cNvPr>
          <p:cNvSpPr txBox="1">
            <a:spLocks/>
          </p:cNvSpPr>
          <p:nvPr/>
        </p:nvSpPr>
        <p:spPr>
          <a:xfrm>
            <a:off x="794383" y="5429978"/>
            <a:ext cx="10152474" cy="5490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showed increased success rates over time at Vandenberg AFB.</a:t>
            </a: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8200" y="5539330"/>
            <a:ext cx="10515599" cy="48624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Heavier payloads (&gt;10,000 kg) correlated with higher success rates.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1C43C6-2816-D11B-3F04-14C9458AF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320197"/>
            <a:ext cx="9774600" cy="410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5143676"/>
            <a:ext cx="10515600" cy="88189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with high success rate (0.7 – 1.0) are optimal for reuse.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Other orbits with low success rate may require design adjustments.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D66860-2E35-5780-7289-27A045A8C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802" y="1325401"/>
            <a:ext cx="7797598" cy="373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8200" y="5310924"/>
            <a:ext cx="10515600" cy="773076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transition from LEO to complex orbits (GTO/SSO) reflects SpaceX’s technical evolution. Later flights show improved success rates, suggesting iterative learning. Recommendation: Use this insight to guide Space Y’s launch strategy—start with LEO to build reliability before tackling high-risk orbits.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FE9607-12EC-D33B-5DF4-CD3440CCD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21363"/>
            <a:ext cx="10515600" cy="397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68811" y="5102788"/>
            <a:ext cx="10584389" cy="104601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 and orbit type are strong predictors of landing success. Space Y should: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Prioritize LEO for heavy payloads.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Limit GTO payloads to &lt;5,000 kg until booster recovery improves.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B6CA86-5648-82EC-2437-F386E1747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600" y="1362515"/>
            <a:ext cx="10515600" cy="369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81D8F7-944A-B0D6-753C-29C448B3B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000" y="1434055"/>
            <a:ext cx="5102446" cy="4441145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63AF1C1-2C47-B8A1-3788-2522142D198E}"/>
              </a:ext>
            </a:extLst>
          </p:cNvPr>
          <p:cNvSpPr txBox="1">
            <a:spLocks/>
          </p:cNvSpPr>
          <p:nvPr/>
        </p:nvSpPr>
        <p:spPr>
          <a:xfrm>
            <a:off x="712410" y="1310522"/>
            <a:ext cx="5731590" cy="4924678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200" b="1" dirty="0">
                <a:solidFill>
                  <a:srgbClr val="0948CB"/>
                </a:solidFill>
                <a:latin typeface="Abadi" panose="020B0604020104020204" pitchFamily="34" charset="0"/>
              </a:rPr>
              <a:t>Key Observations: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Improving Success Rate Over Time: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2012–2015: Low success rates (&lt;60%), reflecting early-stage rocket development and testing.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2016–2018: Rapid improvement (70–85%), coinciding with SpaceX’s mastery of booster landings (e.g., first successful drone ship landing in 2016).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2019–2023: High stability (≥90%), indicating mature reuse technology and operational consistency.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sz="1000" b="1" dirty="0">
              <a:solidFill>
                <a:srgbClr val="0948CB"/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200" b="1" dirty="0">
                <a:solidFill>
                  <a:srgbClr val="0948CB"/>
                </a:solidFill>
                <a:latin typeface="Abadi" panose="020B0604020104020204" pitchFamily="34" charset="0"/>
              </a:rPr>
              <a:t>Critical Milestones: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2015: First successful ground landing (marked the start of reuse capability).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2017: Introduction of Block 5 Falcon 9 (designed for 10+ reuses), correlating with a 15% YoY success increase.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sz="1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200" b="1" dirty="0">
                <a:solidFill>
                  <a:srgbClr val="0948CB"/>
                </a:solidFill>
                <a:latin typeface="Abadi" panose="020B0604020104020204" pitchFamily="34" charset="0"/>
              </a:rPr>
              <a:t>Conclusion: 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SpaceX’s yearly trend demonstrates that reusability maturity takes 3–5 years but yields exponential returns. Recommendations for Space Y: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Early Phase: Accept higher failure rates as part of R&amp;D.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Growth Phase: Focus on landing reliability (e.g., throttleable engines, precision guidance).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Maturity Phase: Standardize designs to minimize variability.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440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Names of the unique launch sites: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 (Cape Canaveral Space Force Station)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(Kennedy Space Center)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SLC-4E (Vandenberg Space Force Base)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 (Historic Cape Canaveral pad, early Falcon 9 launches)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operates 4 primary launch sites, with KSC LC-39A (Kennedy Space Center) being the most active.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3211201"/>
            <a:ext cx="10687961" cy="3108150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Conclusion of 5 Record Launch Site 'CCA’: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Location: All launches were conducted at CCAFS LC-40 (Cape Canaveral, Florida), SpaceX's primary site for initial Falcon 9 missions.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Initial Booster Version: Uses Falcon 9 v1.0 (B0003-B0007), a first generation that has not been designed for re-entry.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 and Missions: Dominance of NASA missions (COTS/CRS) to send cargo/Dragon to ISS. Relatively light payload mass (0-677 kg), focus on technology testing.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 Results: No attempt or failure due to reuse technology not yet developed. Early missions focused only on launch, not booster recovery.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Historical Development: Data shows SpaceX's experimental phase (2010-2013) before the drone ship landing era (starting 2015).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Insight: The CCAFS LC-40 became the backbone of SpaceX's trials before switching to the more modern SLC-40.There were no heavy commercial missions in this phase-all for design validation and NASA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contracts.Translated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DeepL.com (free version)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997DF2-76D0-5AFC-6F3F-C95AADA43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15440"/>
            <a:ext cx="10687961" cy="173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06389" y="1438092"/>
            <a:ext cx="5486789" cy="25857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Mass: [value in kg]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Insight: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NASA is a major customer, contributing significantly to SpaceX’s payload volume.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big number reflects the reliability of the Falcon 9 in repeated missions to the ISS since 2012.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668459-0E8B-B5F9-0A8B-CA31F4BD2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940" y="1438092"/>
            <a:ext cx="4747671" cy="25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20079" y="1439831"/>
            <a:ext cx="4687590" cy="273616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the F9 v1.1 version of the booster is 2,928.4 Kg, as shown in the figure beside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Early F9 v1.1 had moderate payload capacity, later improved in Block 5.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11A495-0B2F-303F-8D00-3A40B7138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090" y="1392606"/>
            <a:ext cx="5124831" cy="250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49211" y="1548850"/>
            <a:ext cx="4809990" cy="249755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dates of the first successful landing outcome on ground pad was December 22, 2015. 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Insight: Marked the start of reusable rocket economics.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E1CA7D-99ED-0E2F-3353-FFBFACB75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028" y="1548850"/>
            <a:ext cx="4738820" cy="239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367371"/>
            <a:ext cx="10687961" cy="4716629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rgbClr val="0B49CB"/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Utilized SpaceX REST API and web scraping to collect launch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Performed data wrangling to clean, filter, and preprocess data (e.g., handling NULL values, filtering Falcon 9 launches).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Conducted Exploratory Data Analysis (EDA) using Pandas, Matplotlib, and SQL to identify patterns and correlations.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Built interactive dashboards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and Folium for visual analytics.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Developed and evaluated classification models (Logistic Regression, SVM, Decision Tree, KNN) to predict first-stage landing success.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rgbClr val="0B49CB"/>
                </a:solidFill>
                <a:latin typeface="Abadi" panose="020B0604020104020204" pitchFamily="34" charset="0"/>
              </a:rPr>
              <a:t>Summary of all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Identified key factors influencing landing success: launch site, payload mass, and orbit type.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Achieved high accuracy with the best-performing classification model (e.g., Decision Tree: 90%).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 visualizations revealed insights like success rates by site and payload ranges.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44825"/>
            <a:ext cx="5119589" cy="4616132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Key Insights: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 Type: All are Falcon 9 Full Thrust (FT) variants, SpaceX's upgraded version post-2015.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Range:</a:t>
            </a:r>
          </a:p>
          <a:p>
            <a:pPr marL="719138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Mid-mass payloads (~4k–6k kg) are optimal for drone ship landings (balance between fuel needs and recovery feasibility).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Naming Pattern:</a:t>
            </a:r>
          </a:p>
          <a:p>
            <a:pPr marL="719138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B1021.2 indicates this was the booster’s 2nd flight (reusability in action).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Historical Context:</a:t>
            </a:r>
          </a:p>
          <a:p>
            <a:pPr marL="719138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These boosters were active during 2016–2018, when SpaceX refined drone ship landing techniques.</a:t>
            </a:r>
          </a:p>
          <a:p>
            <a:pPr marL="719138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Conclusion: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Demonstrates SpaceX’s ability to recover boosters carrying commercially significant payloads (e.g., telecom satellites).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Highlights the 4,000–6,000 kg "sweet spot" for cost-effective reuse.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C2E856-1463-38D4-E0F7-55568ABCD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534" y="1484323"/>
            <a:ext cx="5469438" cy="446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95841"/>
            <a:ext cx="5256036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Key Insights: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 Success Rate: 86% success rate for landing attempts (61/(61+10)). Reflects SpaceX’s mastery of booster recovery (especially post-2017).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Failure Analysis: 10 failures likely occurred during early experimental phases (2013–2016).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"Other" Category: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Includes missions with: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 landing attempt (e.g., expendable launches).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Ambiguous/partial data (e.g., "No attempt" or missing entries).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Courier New" panose="02070309020205020404" pitchFamily="49" charset="0"/>
              <a:buChar char="o"/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Conclusion: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Demonstrates SpaceX’s reusability efficiency—critical for cost reduction.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Highlights operational maturity: Later missions (e.g., Starlink launches) dominate the "Success" count.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E70E80-BE82-175D-E6AE-367E0BBB9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955" y="1444158"/>
            <a:ext cx="5217906" cy="415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18390"/>
            <a:ext cx="7009885" cy="496485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Key Insights: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Block 5 Dominance: All boosters are Falcon 9 Block 5 variants (denoted by "B5"), SpaceX’s most powerful and reusable version.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Reusability Proof: Names like B1051.6 indicate these boosters flew multiple times (e.g., ".4" = 4th flight).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Demonstrates that even with max payloads, Block 5 boosters can be reused.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Benchmark: The max payload is likely ~16,000–22,800 kg (Block 5’s LEO capacity per SpaceX specs).</a:t>
            </a:r>
          </a:p>
          <a:p>
            <a:pPr marL="457200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Conclusion: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Shows SpaceX’s ability to combine heavy-lift performance with reusability—a key competitive edge.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Suggests consistent engineering: Multiple boosters delivered identical max payloads.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86B826-4A01-9162-79FD-2C9565201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223" y="1362548"/>
            <a:ext cx="3325450" cy="466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07772"/>
            <a:ext cx="5819634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Historical Context: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January 2015: First-ever drone ship landing attempt (B1012 crashed due to insufficient throttle control).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April 2015: Second attempt (B1015 tipped over post-landing due to leg latch failure).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Conclusion: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Demonstrates SpaceX’s iterative learning process—each failure led to improvements (e.g., upgraded grid fins, stronger legs).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2870A0-BE5F-B051-B7D9-0BC218ECE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645" y="1391468"/>
            <a:ext cx="4832344" cy="429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32821"/>
            <a:ext cx="10607523" cy="5277841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Key Insights:</a:t>
            </a:r>
          </a:p>
          <a:p>
            <a:pPr marL="449263" lvl="1" indent="-17938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"No Attempt" Dominance (10x):</a:t>
            </a:r>
          </a:p>
          <a:p>
            <a:pPr marL="719138" lvl="2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Early missions (2010–2014) were expendable—SpaceX hadn’t yet prioritized landings.</a:t>
            </a:r>
          </a:p>
          <a:p>
            <a:pPr marL="449263" lvl="1" indent="-17938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Drone Ship Parity (5 Success vs. 5 Failure):</a:t>
            </a:r>
          </a:p>
          <a:p>
            <a:pPr marL="719138" lvl="2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Technical hurdles: Early failures (e.g., B1012 throttle issues).</a:t>
            </a:r>
          </a:p>
          <a:p>
            <a:pPr marL="719138" lvl="2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Learning curve: Successes improved after 2016 (e.g., B1021 landing).</a:t>
            </a:r>
          </a:p>
          <a:p>
            <a:pPr marL="449263" lvl="1" indent="-17938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Ground Pad Success (3x):</a:t>
            </a:r>
          </a:p>
          <a:p>
            <a:pPr marL="719138" lvl="2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3 successes occurred at Landing Zone 1 (LZ-1)—simpler than ocean landings.</a:t>
            </a:r>
          </a:p>
          <a:p>
            <a:pPr marL="449263" lvl="1" indent="-17938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Ocean Outcomes:</a:t>
            </a:r>
          </a:p>
          <a:p>
            <a:pPr marL="719138" lvl="2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Controlled (3): Intentional water landings (e.g., heavy payloads).</a:t>
            </a:r>
          </a:p>
          <a:p>
            <a:pPr marL="719138" lvl="2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Uncontrolled (2): Likely early failures before precision landing was mastered.</a:t>
            </a:r>
          </a:p>
          <a:p>
            <a:pPr marL="449263" lvl="1" indent="-17938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Rare Outcomes:</a:t>
            </a:r>
          </a:p>
          <a:p>
            <a:pPr marL="719138" lvl="2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Precluded (1): Mission aborted due to safety (e.g., CRS-7 explosion).</a:t>
            </a:r>
          </a:p>
          <a:p>
            <a:pPr marL="719138" lvl="2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Parachute Failures (2): Early parachute recovery tests (abandoned for propulsive landings).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Conclusion:</a:t>
            </a:r>
          </a:p>
          <a:p>
            <a:pPr marL="449263" lvl="1" indent="-179388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Reusability Evolution: Shows SpaceX’s shift from "no attempt" to active recovery efforts.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E60E66-3E77-68C8-28BC-E8E23D06D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6938" y="1331246"/>
            <a:ext cx="3402766" cy="469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252087" y="1396933"/>
            <a:ext cx="2918834" cy="391437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269875"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arein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the USA clustered in Florida (CCAFS and KSC) and California (VAFB).</a:t>
            </a:r>
          </a:p>
          <a:p>
            <a:pPr marL="269875"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269875"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sites are close to the coastline, likely for safety during launch failures.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 Global Map Markers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1F010F-5544-3203-8C61-DF14FBE4A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35" y="1396933"/>
            <a:ext cx="7264859" cy="391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Markers Showing Launch Sites with Color Labels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EAC41B-A948-7D3B-163B-FA9BB8F3D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633" y="1362337"/>
            <a:ext cx="10298733" cy="458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Distance to Landmarks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D726CFD-828A-4699-8A19-FADC4FB31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03" y="1359473"/>
            <a:ext cx="9131867" cy="457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391003"/>
            <a:ext cx="10530114" cy="4634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1400"/>
              </a:spcBef>
              <a:buFont typeface="+mj-lt"/>
              <a:buAutoNum type="arabicPeriod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dominates the commercial space industry with cost-effective reusable rockets               (e.g., Falcon 9).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Competitor Space Y aims to optimize launch costs by predicting first-stage landing success.</a:t>
            </a:r>
          </a:p>
          <a:p>
            <a:pPr marL="457200" indent="-457200">
              <a:spcBef>
                <a:spcPts val="1400"/>
              </a:spcBef>
              <a:buFont typeface="+mj-lt"/>
              <a:buAutoNum type="arabicPeriod" startAt="2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indent="-457200">
              <a:spcBef>
                <a:spcPts val="1400"/>
              </a:spcBef>
              <a:buFont typeface="+mj-lt"/>
              <a:buAutoNum type="arabicPeriod" startAt="2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 machine learning predict Falcon 9 first-stage landings using public data?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 features (e.g., payload mass, launch site) most impact landing outcomes?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901256" y="1324787"/>
            <a:ext cx="2558726" cy="434377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can see that KSC LC-39A had the most successful landings.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Pie Chart: Success Count by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9AA223-0861-95B3-D65D-7F1A7D9CB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24787"/>
            <a:ext cx="8131245" cy="43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941633" y="1459642"/>
            <a:ext cx="3102964" cy="360457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achieved a 76.9% success rate while getting a 23.1 failure rate.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Highest Success Ratio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ECB26B-5FAE-30E5-6190-22742AA15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90" y="1439337"/>
            <a:ext cx="8059843" cy="36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408274"/>
            <a:ext cx="10414662" cy="5490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observe that low weighted payloads have higher success rates than heavy weighted payloads.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Outcome Scatter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1A1F33-B52B-CDBF-3250-C4E69BB14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44" y="1559591"/>
            <a:ext cx="10516511" cy="363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5083423"/>
            <a:ext cx="10854018" cy="8258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SVM was selected as the best model after parameter tuning, which showed accuracy on validation data: 84.64% and accuracy on test data: 83.33%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FF395D-650B-E552-B65D-688783975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57125"/>
            <a:ext cx="10636687" cy="1428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6C29BF-15E4-B44C-C5FF-008AE688B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3020020"/>
            <a:ext cx="10636687" cy="192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393305" y="1418727"/>
            <a:ext cx="3952102" cy="293591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accuracy of 83.33% shows that the model is good enough, with 83.33% correct predictions out of all predictions.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706EFC-DC7E-E4E9-AABB-A371D6A71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344" y="1399989"/>
            <a:ext cx="5250635" cy="431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210284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Key success factors: Launch site, payload mass, and orbit type.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model reliably predicts landing outcomes.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tools (Folium, Dash) enhance data-driven decision-making.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Recommendations: Target high-success orbits and optimize payload ranges.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65133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Links to GitHub repositories for full documentation: </a:t>
            </a:r>
            <a:r>
              <a:rPr lang="en-ID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https://github.com/rinto-octavian/SpaceY-Data-Science</a:t>
            </a:r>
            <a:endParaRPr lang="en-ID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D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3792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API: Collected past launch data from api.spacexdata.com/v4/launches/past.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Scraping: Extracted Falcon 9 launch records from Wikipedia using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BeautifulSoup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.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Filtered Falcon 9 launches, imputed NULL payload masses with mean values, and encoded categorical variables.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Plotted scatter plots (e.g., Payload vs. Launch Site), bar charts (e.g., Success Rate by Orbit), and line charts (Yearly Trends).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 analyzed launch sites, payloads, and outcomes (e.g., SELECT DISTINCT </a:t>
            </a:r>
            <a:r>
              <a:rPr lang="en-US" sz="8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8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FROM launches;).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B10876-4996-11B7-18BE-547574B15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F6223-B002-3C6A-C4F6-65823DC6E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A4EEB5B-729E-D264-1359-A6AC1CE84918}"/>
              </a:ext>
            </a:extLst>
          </p:cNvPr>
          <p:cNvSpPr txBox="1">
            <a:spLocks/>
          </p:cNvSpPr>
          <p:nvPr/>
        </p:nvSpPr>
        <p:spPr>
          <a:xfrm>
            <a:off x="770011" y="14656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 (Continued)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Folium: Mapped launch sites with markers for success/failure outcomes.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Plotly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Dash: Built a dashboard with pie charts (success rates) and interactive scatter plots (Payload vs. Outcome).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Trained and tuned models (Logistic Regression, SVM, etc.) using Grid Search.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Evaluated models with confusion matrices and accuracy scores.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2753B9C-AF25-9714-8AC8-419D7D9C3FE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 (Continued)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905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01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data sets were collected.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Primary Source: SpaceX REST API (api.spacexdata.com/v4/launches/past).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Secondary Source: Web scraping Falcon 9 launch records from Wikipedia.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Key Data Points: Rocket specs, payload mass, launch/landing outcomes, orbits, and launch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process (Flowchart Key Phrases)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 Request → JSON Response → Normalize to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 → HTML Parsing → Table Extraction →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Merge &amp; Clean Datasets → Filter Falcon 9 Launches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391251"/>
            <a:ext cx="10464873" cy="12367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REST Calls: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Endpoint: api.spacexdata.com/v4/launches/past (GET request).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Extracted: Rocket ID, payload details, launch/landing outcomes.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3BC814E-EC06-7258-316E-F28F44D8DFBA}"/>
              </a:ext>
            </a:extLst>
          </p:cNvPr>
          <p:cNvSpPr txBox="1">
            <a:spLocks/>
          </p:cNvSpPr>
          <p:nvPr/>
        </p:nvSpPr>
        <p:spPr>
          <a:xfrm>
            <a:off x="820738" y="4906609"/>
            <a:ext cx="4640263" cy="4649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92F0625-3C77-0EC3-E6F3-B889F2B27222}"/>
              </a:ext>
            </a:extLst>
          </p:cNvPr>
          <p:cNvSpPr/>
          <p:nvPr/>
        </p:nvSpPr>
        <p:spPr>
          <a:xfrm>
            <a:off x="1252800" y="3285891"/>
            <a:ext cx="1792800" cy="141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Request</a:t>
            </a:r>
          </a:p>
          <a:p>
            <a:pPr algn="ctr"/>
            <a:r>
              <a:rPr lang="en-US" i="1" dirty="0"/>
              <a:t>[Fetch data from API]</a:t>
            </a:r>
            <a:endParaRPr lang="en-ID" i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375F6F7-22BB-CE2E-C13D-CF446E6F8AFF}"/>
              </a:ext>
            </a:extLst>
          </p:cNvPr>
          <p:cNvSpPr/>
          <p:nvPr/>
        </p:nvSpPr>
        <p:spPr>
          <a:xfrm>
            <a:off x="3463200" y="3285891"/>
            <a:ext cx="1792800" cy="141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JSON Normalization</a:t>
            </a:r>
          </a:p>
          <a:p>
            <a:pPr algn="ctr"/>
            <a:r>
              <a:rPr lang="en-US" i="1" dirty="0"/>
              <a:t>[Parse &amp; structure data]</a:t>
            </a:r>
            <a:endParaRPr lang="en-ID" i="1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9F9510D-DBED-000E-CB55-DF3D318F0055}"/>
              </a:ext>
            </a:extLst>
          </p:cNvPr>
          <p:cNvSpPr/>
          <p:nvPr/>
        </p:nvSpPr>
        <p:spPr>
          <a:xfrm>
            <a:off x="5673600" y="3324946"/>
            <a:ext cx="1792800" cy="141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  <a:p>
            <a:pPr algn="ctr"/>
            <a:r>
              <a:rPr lang="en-US" i="1" dirty="0"/>
              <a:t>[Extract: rocket, cores]</a:t>
            </a:r>
            <a:endParaRPr lang="en-ID" i="1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61DAE2-769C-FD61-1DC9-751F28F546C8}"/>
              </a:ext>
            </a:extLst>
          </p:cNvPr>
          <p:cNvSpPr/>
          <p:nvPr/>
        </p:nvSpPr>
        <p:spPr>
          <a:xfrm>
            <a:off x="7884000" y="3324946"/>
            <a:ext cx="1792800" cy="141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Join with Booster/Core API Data</a:t>
            </a:r>
          </a:p>
          <a:p>
            <a:pPr algn="ctr"/>
            <a:r>
              <a:rPr lang="en-US" i="1" dirty="0"/>
              <a:t>[Combine all data]</a:t>
            </a:r>
            <a:endParaRPr lang="en-ID" i="1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26058E4-939C-AA91-0554-0B2A5FBA8DD0}"/>
              </a:ext>
            </a:extLst>
          </p:cNvPr>
          <p:cNvSpPr/>
          <p:nvPr/>
        </p:nvSpPr>
        <p:spPr>
          <a:xfrm>
            <a:off x="3132000" y="3732291"/>
            <a:ext cx="244800" cy="460800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BD8921C-4E95-01AB-589D-993DD4A00056}"/>
              </a:ext>
            </a:extLst>
          </p:cNvPr>
          <p:cNvSpPr/>
          <p:nvPr/>
        </p:nvSpPr>
        <p:spPr>
          <a:xfrm>
            <a:off x="5338601" y="3755691"/>
            <a:ext cx="244800" cy="460800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BD6F646-20DA-6D3F-3479-AA76F75FD124}"/>
              </a:ext>
            </a:extLst>
          </p:cNvPr>
          <p:cNvSpPr/>
          <p:nvPr/>
        </p:nvSpPr>
        <p:spPr>
          <a:xfrm>
            <a:off x="7549399" y="3758255"/>
            <a:ext cx="244800" cy="460800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799D6ED8-2C83-8566-3751-91F7A780329B}"/>
              </a:ext>
            </a:extLst>
          </p:cNvPr>
          <p:cNvSpPr txBox="1">
            <a:spLocks/>
          </p:cNvSpPr>
          <p:nvPr/>
        </p:nvSpPr>
        <p:spPr>
          <a:xfrm>
            <a:off x="820738" y="2715498"/>
            <a:ext cx="4640263" cy="4649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Flowchart: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1242</TotalTime>
  <Words>2891</Words>
  <Application>Microsoft Office PowerPoint</Application>
  <PresentationFormat>Widescreen</PresentationFormat>
  <Paragraphs>372</Paragraphs>
  <Slides>48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Abadi</vt:lpstr>
      <vt:lpstr>Arial</vt:lpstr>
      <vt:lpstr>Calibri</vt:lpstr>
      <vt:lpstr>Courier New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netzpie.netzpie@outlook.com</cp:lastModifiedBy>
  <cp:revision>212</cp:revision>
  <dcterms:created xsi:type="dcterms:W3CDTF">2021-04-29T18:58:34Z</dcterms:created>
  <dcterms:modified xsi:type="dcterms:W3CDTF">2025-05-30T11:25:32Z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